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15" r:id="rId2"/>
    <p:sldId id="316" r:id="rId3"/>
    <p:sldId id="266" r:id="rId4"/>
    <p:sldId id="256" r:id="rId5"/>
    <p:sldId id="259" r:id="rId6"/>
    <p:sldId id="258" r:id="rId7"/>
    <p:sldId id="272" r:id="rId8"/>
    <p:sldId id="263" r:id="rId9"/>
    <p:sldId id="273" r:id="rId10"/>
    <p:sldId id="271" r:id="rId11"/>
    <p:sldId id="289" r:id="rId12"/>
    <p:sldId id="285" r:id="rId13"/>
    <p:sldId id="287" r:id="rId14"/>
    <p:sldId id="290" r:id="rId15"/>
    <p:sldId id="291" r:id="rId16"/>
    <p:sldId id="292" r:id="rId17"/>
    <p:sldId id="294" r:id="rId18"/>
    <p:sldId id="296" r:id="rId19"/>
    <p:sldId id="297" r:id="rId20"/>
    <p:sldId id="298" r:id="rId21"/>
    <p:sldId id="299" r:id="rId22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2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1D5816-974B-45A6-B598-B49059DD993C}" type="datetimeFigureOut">
              <a:rPr lang="en-US" smtClean="0"/>
              <a:pPr/>
              <a:t>1/5/2018</a:t>
            </a:fld>
            <a:endParaRPr lang="en-US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67462E-96AB-48F1-B77C-0CE71F16C9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k-KZ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7462E-96AB-48F1-B77C-0CE71F16C9B5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03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5B25E76-BB1A-44FC-9AEE-B596FB3BABBB}" type="slidenum">
              <a:rPr lang="ru-RU" smtClean="0"/>
              <a:pPr/>
              <a:t>12</a:t>
            </a:fld>
            <a:endParaRPr 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7" Type="http://schemas.openxmlformats.org/officeDocument/2006/relationships/slide" Target="slide1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6.xml"/><Relationship Id="rId5" Type="http://schemas.openxmlformats.org/officeDocument/2006/relationships/slide" Target="slide15.xml"/><Relationship Id="rId4" Type="http://schemas.openxmlformats.org/officeDocument/2006/relationships/slide" Target="slide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wmf"/><Relationship Id="rId4" Type="http://schemas.openxmlformats.org/officeDocument/2006/relationships/image" Target="../media/image6.gi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Орнамент"/>
          <p:cNvPicPr>
            <a:picLocks noChangeAspect="1" noChangeArrowheads="1"/>
          </p:cNvPicPr>
          <p:nvPr/>
        </p:nvPicPr>
        <p:blipFill>
          <a:blip r:embed="rId2" cstate="email">
            <a:lum contrast="24000"/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7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400000">
            <a:off x="-214313" y="214313"/>
            <a:ext cx="2571750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0800000">
            <a:off x="6826250" y="0"/>
            <a:ext cx="231775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7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4506913"/>
            <a:ext cx="2286000" cy="235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7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-5400000">
            <a:off x="6858000" y="4572000"/>
            <a:ext cx="242887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TextBox 3"/>
          <p:cNvSpPr txBox="1">
            <a:spLocks noChangeArrowheads="1"/>
          </p:cNvSpPr>
          <p:nvPr/>
        </p:nvSpPr>
        <p:spPr bwMode="auto">
          <a:xfrm>
            <a:off x="539552" y="1484784"/>
            <a:ext cx="8326577" cy="363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9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sz="9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Кім </a:t>
            </a:r>
            <a:r>
              <a:rPr lang="kk-KZ" sz="9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білгір?»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kk-KZ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kk-KZ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4" name="Picture 2" descr="C:\Users\Admin\AppData\Local\Temp\Rar$DI11.750\znanio.ru-anima-f2-11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1844824"/>
            <a:ext cx="3168352" cy="2592288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2987824" y="4725144"/>
            <a:ext cx="37444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dirty="0" smtClean="0">
                <a:solidFill>
                  <a:srgbClr val="FF0000"/>
                </a:solidFill>
              </a:rPr>
              <a:t>Өткізген: Смагулова Б.Г.</a:t>
            </a:r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23642074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User\Рабочий стол\шара\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84" y="0"/>
            <a:ext cx="9138016" cy="68580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0" y="1196752"/>
            <a:ext cx="684514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2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Әлемде не бар болса, соның бәрі физика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000861" y="1071546"/>
            <a:ext cx="2143139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kk-KZ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ұрыс</a:t>
            </a:r>
            <a:endParaRPr lang="kk-KZ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844824"/>
            <a:ext cx="6401304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kk-KZ" sz="2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Аспан денелерін зерттейтін ғылым </a:t>
            </a:r>
          </a:p>
          <a:p>
            <a:r>
              <a:rPr lang="kk-KZ" sz="2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саласы - астрономия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286612" y="1928802"/>
            <a:ext cx="1857388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kk-KZ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дұрыс</a:t>
            </a:r>
            <a:endParaRPr lang="kk-KZ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2852936"/>
            <a:ext cx="435978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kk-KZ" sz="2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Күміс – зат, шеге - дене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000892" y="2564904"/>
            <a:ext cx="2143108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дұрыс</a:t>
            </a:r>
            <a:endParaRPr lang="kk-KZ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3573016"/>
            <a:ext cx="336823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kk-KZ" sz="2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4. 1 </a:t>
            </a:r>
            <a:r>
              <a:rPr lang="kk-KZ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 </a:t>
            </a:r>
            <a:r>
              <a:rPr lang="kk-KZ" sz="2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–да  100 кг бар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072266" y="3356992"/>
            <a:ext cx="207173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kk-KZ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ұрыс</a:t>
            </a:r>
            <a:endParaRPr lang="kk-KZ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4149080"/>
            <a:ext cx="663066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kk-KZ" sz="2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5. Диффузия латынша жайылу, таралу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358050" y="4005064"/>
            <a:ext cx="178595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kk-KZ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дұрыс</a:t>
            </a:r>
            <a:endParaRPr lang="kk-KZ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143736" y="4869160"/>
            <a:ext cx="200026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kk-KZ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ұрыс</a:t>
            </a:r>
            <a:endParaRPr lang="kk-KZ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79512" y="4653136"/>
            <a:ext cx="6457089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kk-KZ" sz="2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6. Марс планетасының қазақша атауы</a:t>
            </a:r>
          </a:p>
          <a:p>
            <a:r>
              <a:rPr lang="kk-KZ" sz="2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Қоңырқай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5" grpId="0"/>
      <p:bldP spid="6" grpId="0"/>
      <p:bldP spid="7" grpId="0"/>
      <p:bldP spid="9" grpId="0"/>
      <p:bldP spid="11" grpId="0"/>
      <p:bldP spid="12" grpId="0"/>
      <p:bldP spid="13" grpId="0"/>
      <p:bldP spid="14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643174" y="2714620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428596" y="25003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kk-KZ" sz="6000" b="1" i="0" u="none" strike="noStrike" kern="120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 descr="C:\Documents and Settings\User\Рабочий стол\шара\14721373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3929066"/>
            <a:ext cx="800100" cy="838200"/>
          </a:xfrm>
          <a:prstGeom prst="rect">
            <a:avLst/>
          </a:prstGeom>
          <a:noFill/>
        </p:spPr>
      </p:pic>
      <p:pic>
        <p:nvPicPr>
          <p:cNvPr id="1027" name="Picture 3" descr="C:\Documents and Settings\User\Рабочий стол\шара\post-33144-118837373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214290"/>
            <a:ext cx="1500198" cy="1500198"/>
          </a:xfrm>
          <a:prstGeom prst="rect">
            <a:avLst/>
          </a:prstGeom>
          <a:noFill/>
        </p:spPr>
      </p:pic>
      <p:pic>
        <p:nvPicPr>
          <p:cNvPr id="12" name="Picture 3" descr="C:\Documents and Settings\User\Рабочий стол\шара\post-33144-118837373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82" y="285728"/>
            <a:ext cx="1500198" cy="1500198"/>
          </a:xfrm>
          <a:prstGeom prst="rect">
            <a:avLst/>
          </a:prstGeom>
          <a:noFill/>
        </p:spPr>
      </p:pic>
      <p:pic>
        <p:nvPicPr>
          <p:cNvPr id="13" name="Picture 3" descr="C:\Documents and Settings\User\Рабочий стол\шара\post-33144-118837373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44" y="5072074"/>
            <a:ext cx="1500198" cy="1500198"/>
          </a:xfrm>
          <a:prstGeom prst="rect">
            <a:avLst/>
          </a:prstGeom>
          <a:noFill/>
        </p:spPr>
      </p:pic>
      <p:pic>
        <p:nvPicPr>
          <p:cNvPr id="15" name="Picture 3" descr="C:\Documents and Settings\User\Рабочий стол\шара\post-33144-118837373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00636"/>
            <a:ext cx="1500198" cy="1500198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1794904" y="2357430"/>
            <a:ext cx="64816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kk-K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Жасырын ұяшық</a:t>
            </a:r>
            <a:r>
              <a:rPr lang="kk-KZ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”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C:\Users\Admin\AppData\Local\Temp\Rar$DI27.235\znanio.ru-anima-f2-40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5896" y="3501008"/>
            <a:ext cx="3168352" cy="237626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>
            <a:off x="1643063" y="928688"/>
            <a:ext cx="1785937" cy="1571625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6600" dirty="0"/>
              <a:t>1</a:t>
            </a:r>
            <a:endParaRPr lang="ru-RU" sz="6600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1643063" y="3714750"/>
            <a:ext cx="1785937" cy="15716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6600" dirty="0"/>
              <a:t>2</a:t>
            </a:r>
            <a:endParaRPr lang="ru-RU" sz="6600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6286500" y="928688"/>
            <a:ext cx="1785938" cy="15716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6600" dirty="0"/>
              <a:t>3</a:t>
            </a:r>
            <a:endParaRPr lang="ru-RU" sz="6600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6286500" y="3643313"/>
            <a:ext cx="1785938" cy="15716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6600" dirty="0"/>
              <a:t>4</a:t>
            </a:r>
            <a:endParaRPr lang="ru-RU" sz="6600" dirty="0"/>
          </a:p>
        </p:txBody>
      </p:sp>
      <p:sp>
        <p:nvSpPr>
          <p:cNvPr id="45" name="Управляющая кнопка: настраиваемая 44">
            <a:hlinkClick r:id="rId3" action="ppaction://hlinksldjump" highlightClick="1"/>
          </p:cNvPr>
          <p:cNvSpPr/>
          <p:nvPr/>
        </p:nvSpPr>
        <p:spPr>
          <a:xfrm rot="1040884">
            <a:off x="1550980" y="944872"/>
            <a:ext cx="1785937" cy="1571625"/>
          </a:xfrm>
          <a:prstGeom prst="actionButtonBlank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6600" dirty="0"/>
              <a:t>1</a:t>
            </a:r>
            <a:endParaRPr lang="ru-RU" sz="6600" dirty="0"/>
          </a:p>
        </p:txBody>
      </p:sp>
      <p:sp>
        <p:nvSpPr>
          <p:cNvPr id="46" name="Управляющая кнопка: настраиваемая 45">
            <a:hlinkClick r:id="rId4" action="ppaction://hlinksldjump" highlightClick="1"/>
          </p:cNvPr>
          <p:cNvSpPr/>
          <p:nvPr/>
        </p:nvSpPr>
        <p:spPr>
          <a:xfrm rot="1305331">
            <a:off x="1643063" y="3714750"/>
            <a:ext cx="1785937" cy="1571625"/>
          </a:xfrm>
          <a:prstGeom prst="actionButtonBlank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6600" dirty="0"/>
              <a:t>2</a:t>
            </a:r>
            <a:endParaRPr lang="ru-RU" dirty="0"/>
          </a:p>
        </p:txBody>
      </p:sp>
      <p:sp>
        <p:nvSpPr>
          <p:cNvPr id="47" name="Управляющая кнопка: настраиваемая 46">
            <a:hlinkClick r:id="rId5" action="ppaction://hlinksldjump" highlightClick="1"/>
          </p:cNvPr>
          <p:cNvSpPr/>
          <p:nvPr/>
        </p:nvSpPr>
        <p:spPr>
          <a:xfrm rot="994824">
            <a:off x="6286500" y="928688"/>
            <a:ext cx="1785938" cy="1571625"/>
          </a:xfrm>
          <a:prstGeom prst="actionButtonBlank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6600" dirty="0"/>
              <a:t>3</a:t>
            </a:r>
            <a:endParaRPr lang="ru-RU" dirty="0"/>
          </a:p>
        </p:txBody>
      </p:sp>
      <p:sp>
        <p:nvSpPr>
          <p:cNvPr id="48" name="Управляющая кнопка: настраиваемая 47">
            <a:hlinkClick r:id="rId6" action="ppaction://hlinksldjump" highlightClick="1"/>
          </p:cNvPr>
          <p:cNvSpPr/>
          <p:nvPr/>
        </p:nvSpPr>
        <p:spPr>
          <a:xfrm rot="1013567">
            <a:off x="6286500" y="3643313"/>
            <a:ext cx="1785938" cy="1571625"/>
          </a:xfrm>
          <a:prstGeom prst="actionButtonBlank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6600" dirty="0"/>
              <a:t>4</a:t>
            </a:r>
            <a:endParaRPr lang="ru-RU" sz="6600" dirty="0"/>
          </a:p>
        </p:txBody>
      </p:sp>
      <p:sp>
        <p:nvSpPr>
          <p:cNvPr id="50" name="Управляющая кнопка: настраиваемая 49">
            <a:hlinkClick r:id="rId7" action="ppaction://hlinksldjump" highlightClick="1"/>
          </p:cNvPr>
          <p:cNvSpPr/>
          <p:nvPr/>
        </p:nvSpPr>
        <p:spPr>
          <a:xfrm>
            <a:off x="5214938" y="6072188"/>
            <a:ext cx="3429000" cy="57150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Documents and Settings\User\Рабочий стол\шара\1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84" y="0"/>
            <a:ext cx="9138016" cy="6858000"/>
          </a:xfrm>
          <a:prstGeom prst="rect">
            <a:avLst/>
          </a:prstGeom>
          <a:noFill/>
        </p:spPr>
      </p:pic>
      <p:sp>
        <p:nvSpPr>
          <p:cNvPr id="54274" name="Прямоугольник 4"/>
          <p:cNvSpPr>
            <a:spLocks noChangeArrowheads="1"/>
          </p:cNvSpPr>
          <p:nvPr/>
        </p:nvSpPr>
        <p:spPr bwMode="auto">
          <a:xfrm>
            <a:off x="285720" y="928670"/>
            <a:ext cx="764381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5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1- ұяшық </a:t>
            </a:r>
            <a:endParaRPr lang="kk-KZ" sz="5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далее 5">
            <a:hlinkClick r:id="rId3" action="ppaction://hlinksldjump" highlightClick="1"/>
          </p:cNvPr>
          <p:cNvSpPr/>
          <p:nvPr/>
        </p:nvSpPr>
        <p:spPr>
          <a:xfrm>
            <a:off x="6858016" y="6143644"/>
            <a:ext cx="1285875" cy="500063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14283" y="2214554"/>
            <a:ext cx="8715435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2400" dirty="0" smtClean="0"/>
              <a:t> </a:t>
            </a:r>
            <a:r>
              <a:rPr lang="kk-KZ" sz="4000" dirty="0" smtClean="0"/>
              <a:t>Орыс тіліне «физика» деген сөзді алғаш енгізген үлы ғалым.</a:t>
            </a:r>
            <a:endParaRPr lang="kk-KZ" sz="4000" b="1" i="1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82831" y="5143512"/>
            <a:ext cx="506965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36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Жауабы: </a:t>
            </a:r>
            <a:r>
              <a:rPr lang="kk-KZ" sz="3600" i="1" dirty="0" smtClean="0"/>
              <a:t>М.В.Ломоносов</a:t>
            </a:r>
            <a:endParaRPr lang="ru-RU" sz="36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C00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Documents and Settings\User\Рабочий стол\шара\1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84" y="0"/>
            <a:ext cx="9138016" cy="6858000"/>
          </a:xfrm>
          <a:prstGeom prst="rect">
            <a:avLst/>
          </a:prstGeom>
          <a:noFill/>
        </p:spPr>
      </p:pic>
      <p:sp>
        <p:nvSpPr>
          <p:cNvPr id="54274" name="Прямоугольник 4"/>
          <p:cNvSpPr>
            <a:spLocks noChangeArrowheads="1"/>
          </p:cNvSpPr>
          <p:nvPr/>
        </p:nvSpPr>
        <p:spPr bwMode="auto">
          <a:xfrm>
            <a:off x="285720" y="928670"/>
            <a:ext cx="764381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5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5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sz="5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ұяшық </a:t>
            </a:r>
            <a:endParaRPr lang="kk-KZ" sz="5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далее 5">
            <a:hlinkClick r:id="rId3" action="ppaction://hlinksldjump" highlightClick="1"/>
          </p:cNvPr>
          <p:cNvSpPr/>
          <p:nvPr/>
        </p:nvSpPr>
        <p:spPr>
          <a:xfrm>
            <a:off x="6858016" y="6143644"/>
            <a:ext cx="1285875" cy="500063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14282" y="2214554"/>
            <a:ext cx="857256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679450" algn="l"/>
              </a:tabLst>
            </a:pPr>
            <a:r>
              <a:rPr lang="kk-KZ" sz="4400" i="1" dirty="0" smtClean="0"/>
              <a:t> м</a:t>
            </a:r>
            <a:r>
              <a:rPr lang="kk-KZ" sz="4400" i="1" baseline="30000" dirty="0" smtClean="0"/>
              <a:t>2</a:t>
            </a:r>
            <a:r>
              <a:rPr lang="kk-KZ" sz="4400" i="1" dirty="0" smtClean="0"/>
              <a:t> қандай шаманың өлшем бірлігі.  </a:t>
            </a:r>
            <a:endParaRPr lang="ru-RU" sz="12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101347" y="5143512"/>
            <a:ext cx="304326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32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Жауабы: </a:t>
            </a:r>
            <a:r>
              <a:rPr lang="kk-KZ" sz="3200" dirty="0" smtClean="0">
                <a:latin typeface="Arial" pitchFamily="34" charset="0"/>
              </a:rPr>
              <a:t> </a:t>
            </a:r>
            <a:r>
              <a:rPr lang="kk-KZ" sz="3200" i="1" dirty="0" smtClean="0"/>
              <a:t>аудан</a:t>
            </a:r>
            <a:r>
              <a:rPr lang="kk-KZ" sz="32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32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C00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Documents and Settings\User\Рабочий стол\шара\1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84" y="0"/>
            <a:ext cx="9138016" cy="6858000"/>
          </a:xfrm>
          <a:prstGeom prst="rect">
            <a:avLst/>
          </a:prstGeom>
          <a:noFill/>
        </p:spPr>
      </p:pic>
      <p:sp>
        <p:nvSpPr>
          <p:cNvPr id="54274" name="Прямоугольник 4"/>
          <p:cNvSpPr>
            <a:spLocks noChangeArrowheads="1"/>
          </p:cNvSpPr>
          <p:nvPr/>
        </p:nvSpPr>
        <p:spPr bwMode="auto">
          <a:xfrm>
            <a:off x="285720" y="928670"/>
            <a:ext cx="764381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5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3- </a:t>
            </a:r>
            <a:r>
              <a:rPr lang="kk-KZ" sz="5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ұяшық </a:t>
            </a:r>
            <a:endParaRPr lang="kk-KZ" sz="5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далее 5">
            <a:hlinkClick r:id="rId3" action="ppaction://hlinksldjump" highlightClick="1"/>
          </p:cNvPr>
          <p:cNvSpPr/>
          <p:nvPr/>
        </p:nvSpPr>
        <p:spPr>
          <a:xfrm>
            <a:off x="6858016" y="6143644"/>
            <a:ext cx="1285875" cy="500063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14283" y="2214554"/>
            <a:ext cx="8358246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679450" algn="l"/>
              </a:tabLst>
            </a:pPr>
            <a:r>
              <a:rPr lang="kk-KZ" sz="4400" dirty="0" smtClean="0"/>
              <a:t>Сұйықтың көлемін өлшеуге арналған аспап. </a:t>
            </a:r>
            <a:endParaRPr lang="ru-RU" sz="12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504375" y="4500570"/>
            <a:ext cx="409374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36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Жауабы:</a:t>
            </a:r>
            <a:r>
              <a:rPr lang="kk-KZ" sz="3600" i="1" dirty="0" smtClean="0"/>
              <a:t> мензурка</a:t>
            </a:r>
            <a:r>
              <a:rPr lang="kk-KZ" sz="36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C00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Documents and Settings\User\Рабочий стол\шара\1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84" y="0"/>
            <a:ext cx="9138016" cy="6858000"/>
          </a:xfrm>
          <a:prstGeom prst="rect">
            <a:avLst/>
          </a:prstGeom>
          <a:noFill/>
        </p:spPr>
      </p:pic>
      <p:sp>
        <p:nvSpPr>
          <p:cNvPr id="54274" name="Прямоугольник 4"/>
          <p:cNvSpPr>
            <a:spLocks noChangeArrowheads="1"/>
          </p:cNvSpPr>
          <p:nvPr/>
        </p:nvSpPr>
        <p:spPr bwMode="auto">
          <a:xfrm>
            <a:off x="285720" y="928670"/>
            <a:ext cx="764381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5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4- </a:t>
            </a:r>
            <a:r>
              <a:rPr lang="kk-KZ" sz="5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ұяшық </a:t>
            </a:r>
            <a:endParaRPr lang="kk-KZ" sz="5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далее 5">
            <a:hlinkClick r:id="rId3" action="ppaction://hlinksldjump" highlightClick="1"/>
          </p:cNvPr>
          <p:cNvSpPr/>
          <p:nvPr/>
        </p:nvSpPr>
        <p:spPr>
          <a:xfrm>
            <a:off x="6858016" y="6143644"/>
            <a:ext cx="1285875" cy="500063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899592" y="1916832"/>
            <a:ext cx="7786742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4400" dirty="0" smtClean="0"/>
              <a:t>Заттар бөлінбейтін өте кішкентай бөлшектерден тұрады деп жорамалдаған грек ғалымы . </a:t>
            </a:r>
            <a:endParaRPr lang="ru-RU" sz="2400" b="1" i="1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449405" y="5085184"/>
            <a:ext cx="424648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36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Жауабы: </a:t>
            </a:r>
            <a:r>
              <a:rPr lang="kk-KZ" sz="3600" i="1" dirty="0" smtClean="0"/>
              <a:t>Демокрит</a:t>
            </a:r>
            <a:endParaRPr lang="ru-RU" sz="36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C00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643174" y="2714620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428596" y="25003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kk-KZ" sz="6000" b="1" i="0" u="none" strike="noStrike" kern="120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 descr="C:\Documents and Settings\User\Рабочий стол\шара\14721373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3571876"/>
            <a:ext cx="800100" cy="838200"/>
          </a:xfrm>
          <a:prstGeom prst="rect">
            <a:avLst/>
          </a:prstGeom>
          <a:noFill/>
        </p:spPr>
      </p:pic>
      <p:pic>
        <p:nvPicPr>
          <p:cNvPr id="1027" name="Picture 3" descr="C:\Documents and Settings\User\Рабочий стол\шара\post-33144-118837373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214290"/>
            <a:ext cx="1500198" cy="1500198"/>
          </a:xfrm>
          <a:prstGeom prst="rect">
            <a:avLst/>
          </a:prstGeom>
          <a:noFill/>
        </p:spPr>
      </p:pic>
      <p:pic>
        <p:nvPicPr>
          <p:cNvPr id="12" name="Picture 3" descr="C:\Documents and Settings\User\Рабочий стол\шара\post-33144-118837373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82" y="285728"/>
            <a:ext cx="1500198" cy="1500198"/>
          </a:xfrm>
          <a:prstGeom prst="rect">
            <a:avLst/>
          </a:prstGeom>
          <a:noFill/>
        </p:spPr>
      </p:pic>
      <p:pic>
        <p:nvPicPr>
          <p:cNvPr id="13" name="Picture 3" descr="C:\Documents and Settings\User\Рабочий стол\шара\post-33144-118837373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44" y="5072074"/>
            <a:ext cx="1500198" cy="1500198"/>
          </a:xfrm>
          <a:prstGeom prst="rect">
            <a:avLst/>
          </a:prstGeom>
          <a:noFill/>
        </p:spPr>
      </p:pic>
      <p:pic>
        <p:nvPicPr>
          <p:cNvPr id="15" name="Picture 3" descr="C:\Documents and Settings\User\Рабочий стол\шара\post-33144-118837373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00636"/>
            <a:ext cx="1500198" cy="1500198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1500166" y="2357430"/>
            <a:ext cx="49305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“Блиц турнир”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User\Рабочий стол\шара\1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8016" cy="6858000"/>
          </a:xfrm>
          <a:prstGeom prst="rect">
            <a:avLst/>
          </a:prstGeom>
          <a:noFill/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>
            <a:normAutofit/>
          </a:bodyPr>
          <a:lstStyle/>
          <a:p>
            <a:r>
              <a:rPr lang="kk-KZ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 топ – 7 сынып </a:t>
            </a:r>
            <a:endParaRPr lang="ru-RU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14744" y="1571612"/>
            <a:ext cx="3481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endParaRPr lang="ru-RU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785786" y="1571612"/>
            <a:ext cx="3500462" cy="35719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400" dirty="0" smtClean="0"/>
              <a:t>Кеңістікте белгілі пішіні және нақты </a:t>
            </a:r>
          </a:p>
          <a:p>
            <a:pPr algn="ctr"/>
            <a:r>
              <a:rPr lang="kk-KZ" sz="1400" dirty="0" smtClean="0"/>
              <a:t>көлемі бар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785786" y="2000240"/>
            <a:ext cx="3500462" cy="35719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400" dirty="0" smtClean="0"/>
              <a:t>Біздің ғаламдағы  жұлдыздар саны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785786" y="2428868"/>
            <a:ext cx="3500462" cy="35719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400" dirty="0" smtClean="0"/>
              <a:t>Ең алғаш ғарышқа ұшырылған иттің есімі 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785786" y="2857496"/>
            <a:ext cx="3500462" cy="35719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400" dirty="0" smtClean="0"/>
              <a:t>Темірқазық жұлдызын басқаша қалай атайды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755576" y="3284984"/>
            <a:ext cx="3500462" cy="35719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400" dirty="0" smtClean="0"/>
              <a:t>Аристотельден кейінгі «екінші ұстаз» 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785786" y="3714752"/>
            <a:ext cx="3500462" cy="35719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400" dirty="0" smtClean="0"/>
              <a:t>Бүкіләлемдік тартылыс заңын ашқан 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785786" y="4143380"/>
            <a:ext cx="3500462" cy="35719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400" dirty="0" smtClean="0"/>
              <a:t>Заттың ең кішкентай бөлігі? 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785786" y="4572008"/>
            <a:ext cx="3500462" cy="35719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400" dirty="0" smtClean="0"/>
              <a:t>Физика не туралы ғылым? 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785786" y="5000636"/>
            <a:ext cx="3500462" cy="35719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400" dirty="0" smtClean="0"/>
              <a:t>Температураның шкаласы? 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785786" y="5429264"/>
            <a:ext cx="3500462" cy="35719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400" dirty="0" smtClean="0"/>
              <a:t>1961 жылы 12 сәуірде қандай</a:t>
            </a:r>
          </a:p>
          <a:p>
            <a:pPr algn="ctr"/>
            <a:r>
              <a:rPr lang="kk-KZ" sz="1400" dirty="0" smtClean="0"/>
              <a:t> оқиға болды? 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4429124" y="1571612"/>
            <a:ext cx="3500462" cy="35719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дене 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4429124" y="2000240"/>
            <a:ext cx="3500462" cy="35719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150 миллиардта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4429124" y="2428868"/>
            <a:ext cx="3500462" cy="35719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Рекс 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4429124" y="2857496"/>
            <a:ext cx="3500462" cy="35719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Жетіқарақшы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4429124" y="3286124"/>
            <a:ext cx="3500462" cy="35719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Әл-Фараби 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4429124" y="3714752"/>
            <a:ext cx="3500462" cy="35719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Иссак Ньютон 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4429124" y="4143380"/>
            <a:ext cx="3500462" cy="35719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атом 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4429124" y="4572008"/>
            <a:ext cx="3500462" cy="35719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табиғат 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4429124" y="5000636"/>
            <a:ext cx="3500462" cy="35719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Цельсий 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4429124" y="5429264"/>
            <a:ext cx="3500462" cy="35719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Адам ғарышқа үшты 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User\Рабочий стол\шара\1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84" y="0"/>
            <a:ext cx="9138016" cy="6858000"/>
          </a:xfrm>
          <a:prstGeom prst="rect">
            <a:avLst/>
          </a:prstGeom>
          <a:noFill/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>
            <a:normAutofit/>
          </a:bodyPr>
          <a:lstStyle/>
          <a:p>
            <a:r>
              <a:rPr lang="kk-KZ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ІІ топ – 8 сынып</a:t>
            </a:r>
            <a:endParaRPr lang="ru-RU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14744" y="1571612"/>
            <a:ext cx="3481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endParaRPr lang="ru-RU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785786" y="1571612"/>
            <a:ext cx="3500462" cy="35719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400" b="1" dirty="0" smtClean="0"/>
              <a:t>Дененің көбірек қызған бөлігінен азырақ қызған бөлігіне қарай таралуы 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785786" y="2000240"/>
            <a:ext cx="3500462" cy="35719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400" b="1" dirty="0" smtClean="0"/>
              <a:t>Заттың сұйық күйден қатты күйге ауысуы 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785786" y="2428868"/>
            <a:ext cx="3500462" cy="35719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400" b="1" dirty="0" smtClean="0"/>
              <a:t>Жылдамдық қандай прибормен өлшенеді 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827584" y="2852936"/>
            <a:ext cx="3500462" cy="35719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400" b="1" dirty="0" smtClean="0"/>
              <a:t>Жылу мөлшерінің өлшем бірлігі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785786" y="3286124"/>
            <a:ext cx="3500462" cy="35719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400" b="1" dirty="0" smtClean="0"/>
              <a:t>Ауаның қысымын анықтайтын құрал 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785786" y="3714752"/>
            <a:ext cx="3500462" cy="35719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400" b="1" i="1" dirty="0" smtClean="0">
                <a:latin typeface="Times New Roman" pitchFamily="18" charset="0"/>
                <a:cs typeface="Times New Roman" pitchFamily="18" charset="0"/>
              </a:rPr>
              <a:t>Жердің жалғыз серігі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785786" y="4143380"/>
            <a:ext cx="3500462" cy="35719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400" b="1" i="1" dirty="0" smtClean="0">
                <a:latin typeface="Times New Roman" pitchFamily="18" charset="0"/>
                <a:cs typeface="Times New Roman" pitchFamily="18" charset="0"/>
              </a:rPr>
              <a:t>Ең төменгі жерді жабатын ауа қабаты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785786" y="4572008"/>
            <a:ext cx="3500462" cy="35719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400" b="1" dirty="0" smtClean="0"/>
              <a:t>.Келвин шкаласында  судың қату температурасы 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785786" y="5000636"/>
            <a:ext cx="3500462" cy="35719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400" b="1" i="1" dirty="0" smtClean="0">
                <a:latin typeface="Times New Roman" pitchFamily="18" charset="0"/>
                <a:cs typeface="Times New Roman" pitchFamily="18" charset="0"/>
              </a:rPr>
              <a:t>Жылу алмасусыз жүретін прцесс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785786" y="5429264"/>
            <a:ext cx="3500462" cy="35719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400" b="1" dirty="0" smtClean="0"/>
              <a:t>Меншікті жану жылуының өлшем бірлігі 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4429124" y="1571612"/>
            <a:ext cx="3500462" cy="35719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Жылу өткізгіштік 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4429124" y="2000240"/>
            <a:ext cx="3500462" cy="35719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i="1" dirty="0" smtClean="0">
                <a:latin typeface="Times New Roman" pitchFamily="18" charset="0"/>
                <a:cs typeface="Times New Roman" pitchFamily="18" charset="0"/>
              </a:rPr>
              <a:t>Кристалдану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4429124" y="2428868"/>
            <a:ext cx="3500462" cy="35719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Спидометр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4429124" y="2857496"/>
            <a:ext cx="3500462" cy="35719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Джоуль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4429124" y="3286124"/>
            <a:ext cx="3500462" cy="35719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Барометр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4429124" y="3714752"/>
            <a:ext cx="3500462" cy="35719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Ай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4429124" y="4143380"/>
            <a:ext cx="3500462" cy="35719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Тропосфера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4429124" y="4572008"/>
            <a:ext cx="3500462" cy="35719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273 К 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4429124" y="5000636"/>
            <a:ext cx="3500462" cy="35719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Адиабаталық 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4429124" y="5429264"/>
            <a:ext cx="3500462" cy="35719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i="1" smtClean="0">
                <a:latin typeface="Times New Roman" pitchFamily="18" charset="0"/>
                <a:cs typeface="Times New Roman" pitchFamily="18" charset="0"/>
              </a:rPr>
              <a:t>Дж/кг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0" name="AutoShape 6"/>
          <p:cNvSpPr>
            <a:spLocks noChangeArrowheads="1"/>
          </p:cNvSpPr>
          <p:nvPr/>
        </p:nvSpPr>
        <p:spPr bwMode="auto">
          <a:xfrm>
            <a:off x="611188" y="333375"/>
            <a:ext cx="6408737" cy="935038"/>
          </a:xfrm>
          <a:prstGeom prst="plaque">
            <a:avLst>
              <a:gd name="adj" fmla="val 16667"/>
            </a:avLst>
          </a:prstGeom>
          <a:blipFill>
            <a:blip r:embed="rId2" cstate="print"/>
            <a:tile tx="0" ty="0" sx="100000" sy="100000" flip="none" algn="tl"/>
          </a:blipFill>
          <a:ln w="57150" cmpd="thinThick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kk-KZ" sz="4000" b="1" dirty="0">
                <a:solidFill>
                  <a:srgbClr val="FF0000"/>
                </a:solidFill>
              </a:rPr>
              <a:t>Сайыстың мақсаты</a:t>
            </a:r>
            <a:endParaRPr lang="ru-RU" sz="40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7831" name="AutoShape 7"/>
          <p:cNvSpPr>
            <a:spLocks noChangeArrowheads="1"/>
          </p:cNvSpPr>
          <p:nvPr/>
        </p:nvSpPr>
        <p:spPr bwMode="auto">
          <a:xfrm>
            <a:off x="323850" y="1989138"/>
            <a:ext cx="8280400" cy="4535487"/>
          </a:xfrm>
          <a:prstGeom prst="flowChartMultidocument">
            <a:avLst/>
          </a:prstGeom>
          <a:blipFill>
            <a:blip r:embed="rId2" cstate="print"/>
            <a:tile tx="0" ty="0" sx="100000" sy="100000" flip="none" algn="tl"/>
          </a:blipFill>
          <a:ln w="1905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kk-KZ" sz="3200" b="1" dirty="0">
                <a:solidFill>
                  <a:srgbClr val="FF0000"/>
                </a:solidFill>
                <a:latin typeface="Times New Roman"/>
              </a:rPr>
              <a:t>Оқушылардың физика пәнінен </a:t>
            </a:r>
            <a:endParaRPr lang="en-US" sz="3200" b="1" dirty="0">
              <a:solidFill>
                <a:srgbClr val="FF0000"/>
              </a:solidFill>
              <a:latin typeface="Book Antiqua"/>
            </a:endParaRPr>
          </a:p>
          <a:p>
            <a:pPr>
              <a:defRPr/>
            </a:pPr>
            <a:r>
              <a:rPr lang="kk-KZ" sz="3200" b="1" dirty="0">
                <a:solidFill>
                  <a:srgbClr val="FF0000"/>
                </a:solidFill>
                <a:latin typeface="Times New Roman"/>
              </a:rPr>
              <a:t>алған білімдерін қолдана</a:t>
            </a:r>
            <a:r>
              <a:rPr lang="en-US" sz="3200" b="1" dirty="0">
                <a:solidFill>
                  <a:srgbClr val="FF0000"/>
                </a:solidFill>
                <a:latin typeface="Book Antiqua"/>
              </a:rPr>
              <a:t> </a:t>
            </a:r>
            <a:r>
              <a:rPr lang="kk-KZ" sz="3200" b="1" dirty="0">
                <a:solidFill>
                  <a:srgbClr val="FF0000"/>
                </a:solidFill>
                <a:latin typeface="Times New Roman"/>
              </a:rPr>
              <a:t>біліп, </a:t>
            </a:r>
            <a:endParaRPr lang="en-US" sz="3200" b="1" dirty="0">
              <a:solidFill>
                <a:srgbClr val="FF0000"/>
              </a:solidFill>
              <a:latin typeface="Book Antiqua"/>
            </a:endParaRPr>
          </a:p>
          <a:p>
            <a:pPr>
              <a:defRPr/>
            </a:pPr>
            <a:r>
              <a:rPr lang="kk-KZ" sz="3200" b="1" dirty="0">
                <a:solidFill>
                  <a:srgbClr val="FF0000"/>
                </a:solidFill>
                <a:latin typeface="Times New Roman"/>
              </a:rPr>
              <a:t>өз пікірлерін айта білуге, ой пікірлерін </a:t>
            </a:r>
            <a:endParaRPr lang="en-US" sz="3200" b="1" dirty="0">
              <a:solidFill>
                <a:srgbClr val="FF0000"/>
              </a:solidFill>
              <a:latin typeface="Book Antiqua"/>
            </a:endParaRPr>
          </a:p>
          <a:p>
            <a:pPr>
              <a:defRPr/>
            </a:pPr>
            <a:r>
              <a:rPr lang="kk-KZ" sz="3200" b="1" dirty="0">
                <a:solidFill>
                  <a:srgbClr val="FF0000"/>
                </a:solidFill>
                <a:latin typeface="Times New Roman"/>
              </a:rPr>
              <a:t>дамытып, пәнге қызығушылықтарын </a:t>
            </a:r>
            <a:endParaRPr lang="en-US" sz="3200" b="1" dirty="0">
              <a:solidFill>
                <a:srgbClr val="FF0000"/>
              </a:solidFill>
              <a:latin typeface="Book Antiqua"/>
            </a:endParaRPr>
          </a:p>
          <a:p>
            <a:pPr>
              <a:defRPr/>
            </a:pPr>
            <a:r>
              <a:rPr lang="kk-KZ" sz="3200" b="1" dirty="0">
                <a:solidFill>
                  <a:srgbClr val="FF0000"/>
                </a:solidFill>
                <a:latin typeface="Times New Roman"/>
              </a:rPr>
              <a:t>арттыруға, іздемпаздыққа тәрбиелеу.</a:t>
            </a:r>
            <a:endParaRPr lang="ru-RU" sz="3200" b="1" dirty="0">
              <a:solidFill>
                <a:srgbClr val="FF0000"/>
              </a:solidFill>
              <a:latin typeface="Times New Roman"/>
            </a:endParaRPr>
          </a:p>
          <a:p>
            <a:pPr marL="342900" indent="-342900" algn="ctr">
              <a:defRPr/>
            </a:pPr>
            <a:endParaRPr lang="kk-KZ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77834" name="Line 10"/>
          <p:cNvSpPr>
            <a:spLocks noChangeShapeType="1"/>
          </p:cNvSpPr>
          <p:nvPr/>
        </p:nvSpPr>
        <p:spPr bwMode="auto">
          <a:xfrm flipH="1">
            <a:off x="1763713" y="1268413"/>
            <a:ext cx="2663825" cy="50482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1800" smtClean="0">
              <a:solidFill>
                <a:prstClr val="black"/>
              </a:solidFill>
            </a:endParaRPr>
          </a:p>
        </p:txBody>
      </p:sp>
      <p:sp>
        <p:nvSpPr>
          <p:cNvPr id="77835" name="Line 11"/>
          <p:cNvSpPr>
            <a:spLocks noChangeShapeType="1"/>
          </p:cNvSpPr>
          <p:nvPr/>
        </p:nvSpPr>
        <p:spPr bwMode="auto">
          <a:xfrm>
            <a:off x="4427538" y="1268413"/>
            <a:ext cx="3240087" cy="576262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1800" smtClean="0">
              <a:solidFill>
                <a:prstClr val="black"/>
              </a:solidFill>
            </a:endParaRPr>
          </a:p>
        </p:txBody>
      </p:sp>
      <p:sp>
        <p:nvSpPr>
          <p:cNvPr id="77836" name="Line 12"/>
          <p:cNvSpPr>
            <a:spLocks noChangeShapeType="1"/>
          </p:cNvSpPr>
          <p:nvPr/>
        </p:nvSpPr>
        <p:spPr bwMode="auto">
          <a:xfrm>
            <a:off x="4427538" y="1268413"/>
            <a:ext cx="0" cy="719137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1800" smtClean="0">
              <a:solidFill>
                <a:prstClr val="black"/>
              </a:solidFill>
            </a:endParaRPr>
          </a:p>
        </p:txBody>
      </p:sp>
      <p:grpSp>
        <p:nvGrpSpPr>
          <p:cNvPr id="2" name="Group 52"/>
          <p:cNvGrpSpPr>
            <a:grpSpLocks/>
          </p:cNvGrpSpPr>
          <p:nvPr/>
        </p:nvGrpSpPr>
        <p:grpSpPr bwMode="auto">
          <a:xfrm>
            <a:off x="7400925" y="0"/>
            <a:ext cx="1743075" cy="2133600"/>
            <a:chOff x="4662" y="0"/>
            <a:chExt cx="1098" cy="1344"/>
          </a:xfrm>
        </p:grpSpPr>
        <p:pic>
          <p:nvPicPr>
            <p:cNvPr id="3081" name="Picture 42" descr="ag00433_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2" y="192"/>
              <a:ext cx="1098" cy="1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2" name="Picture 49" descr="j0076161"/>
            <p:cNvPicPr>
              <a:picLocks noChangeAspect="1" noChangeArrowheads="1" noCrop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48" y="0"/>
              <a:ext cx="912" cy="8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080" name="Picture 40" descr="pe01821_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6025" y="5214938"/>
            <a:ext cx="157797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894238341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500"/>
                                        <p:tgtEl>
                                          <p:spTgt spid="77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" dur="500"/>
                                        <p:tgtEl>
                                          <p:spTgt spid="77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500"/>
                                        <p:tgtEl>
                                          <p:spTgt spid="77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9" dur="500"/>
                                        <p:tgtEl>
                                          <p:spTgt spid="77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3" dur="500"/>
                                        <p:tgtEl>
                                          <p:spTgt spid="77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30" grpId="0" animBg="1"/>
      <p:bldP spid="77831" grpId="0" animBg="1"/>
      <p:bldP spid="77834" grpId="0" animBg="1"/>
      <p:bldP spid="77835" grpId="0" animBg="1"/>
      <p:bldP spid="7783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643174" y="2714620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428596" y="25003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kk-KZ" sz="6000" b="1" i="0" u="none" strike="noStrike" kern="120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 descr="C:\Documents and Settings\User\Рабочий стол\шара\14721373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3929066"/>
            <a:ext cx="800100" cy="838200"/>
          </a:xfrm>
          <a:prstGeom prst="rect">
            <a:avLst/>
          </a:prstGeom>
          <a:noFill/>
        </p:spPr>
      </p:pic>
      <p:pic>
        <p:nvPicPr>
          <p:cNvPr id="1027" name="Picture 3" descr="C:\Documents and Settings\User\Рабочий стол\шара\post-33144-118837373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214290"/>
            <a:ext cx="1500198" cy="1500198"/>
          </a:xfrm>
          <a:prstGeom prst="rect">
            <a:avLst/>
          </a:prstGeom>
          <a:noFill/>
        </p:spPr>
      </p:pic>
      <p:pic>
        <p:nvPicPr>
          <p:cNvPr id="12" name="Picture 3" descr="C:\Documents and Settings\User\Рабочий стол\шара\post-33144-118837373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82" y="285728"/>
            <a:ext cx="1500198" cy="1500198"/>
          </a:xfrm>
          <a:prstGeom prst="rect">
            <a:avLst/>
          </a:prstGeom>
          <a:noFill/>
        </p:spPr>
      </p:pic>
      <p:pic>
        <p:nvPicPr>
          <p:cNvPr id="13" name="Picture 3" descr="C:\Documents and Settings\User\Рабочий стол\шара\post-33144-118837373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44" y="5072074"/>
            <a:ext cx="1500198" cy="1500198"/>
          </a:xfrm>
          <a:prstGeom prst="rect">
            <a:avLst/>
          </a:prstGeom>
          <a:noFill/>
        </p:spPr>
      </p:pic>
      <p:pic>
        <p:nvPicPr>
          <p:cNvPr id="15" name="Picture 3" descr="C:\Documents and Settings\User\Рабочий стол\шара\post-33144-118837373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00636"/>
            <a:ext cx="1500198" cy="1500198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571472" y="2357430"/>
            <a:ext cx="83150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kk-K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Жұмбақ шешіп көрейік</a:t>
            </a:r>
            <a:r>
              <a:rPr lang="kk-KZ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”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User\Рабочий стол\шара\1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491"/>
            <a:ext cx="9144000" cy="6862491"/>
          </a:xfrm>
          <a:prstGeom prst="rect">
            <a:avLst/>
          </a:prstGeom>
          <a:noFill/>
        </p:spPr>
      </p:pic>
      <p:sp>
        <p:nvSpPr>
          <p:cNvPr id="17" name="Прямоугольник 16"/>
          <p:cNvSpPr/>
          <p:nvPr/>
        </p:nvSpPr>
        <p:spPr>
          <a:xfrm>
            <a:off x="500034" y="785794"/>
            <a:ext cx="65722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Аса қажет өмірге халық үшін,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    Пайдаланады күн сайын жарық үшін. 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539552" y="1772816"/>
            <a:ext cx="51435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Зу-зу етеді,  түртіп кетеді. 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2357430"/>
            <a:ext cx="65722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kk-KZ" sz="2400" dirty="0" smtClean="0"/>
              <a:t>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Жоқ өзінде бас та, қас та, мойын да.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    Ұзындығы жазулы тұр бойында</a:t>
            </a:r>
            <a:r>
              <a:rPr lang="kk-KZ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kk-KZ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0034" y="3214686"/>
            <a:ext cx="65722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kk-KZ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Суға салсаң батпайды,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   Отқа салсаң жанбайды.</a:t>
            </a:r>
            <a:r>
              <a:rPr lang="kk-KZ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endParaRPr lang="kk-KZ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4077072"/>
            <a:ext cx="64294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Бар ма, жоқ па оны анық білмейсің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   Ол жоқ жерде өмір сүріп жүрмейсің</a:t>
            </a:r>
            <a:r>
              <a:rPr lang="kk-KZ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  </a:t>
            </a:r>
            <a:endParaRPr lang="kk-KZ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67544" y="4869160"/>
            <a:ext cx="7143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kk-KZ" sz="2400" dirty="0" smtClean="0"/>
              <a:t>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Жұрттың бәрі соны сүйеді,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            Бірақ қарағысы келмейді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ятиугольник 10"/>
          <p:cNvSpPr/>
          <p:nvPr/>
        </p:nvSpPr>
        <p:spPr>
          <a:xfrm>
            <a:off x="7643834" y="1714488"/>
            <a:ext cx="1500166" cy="500066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Жел</a:t>
            </a:r>
          </a:p>
        </p:txBody>
      </p:sp>
      <p:sp>
        <p:nvSpPr>
          <p:cNvPr id="12" name="Пятиугольник 11"/>
          <p:cNvSpPr/>
          <p:nvPr/>
        </p:nvSpPr>
        <p:spPr>
          <a:xfrm>
            <a:off x="7643834" y="1000108"/>
            <a:ext cx="1500166" cy="500066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Ток </a:t>
            </a:r>
          </a:p>
        </p:txBody>
      </p:sp>
      <p:sp>
        <p:nvSpPr>
          <p:cNvPr id="13" name="Пятиугольник 12"/>
          <p:cNvSpPr/>
          <p:nvPr/>
        </p:nvSpPr>
        <p:spPr>
          <a:xfrm>
            <a:off x="7643834" y="2500306"/>
            <a:ext cx="1500166" cy="500066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Сызығыш </a:t>
            </a:r>
          </a:p>
        </p:txBody>
      </p:sp>
      <p:sp>
        <p:nvSpPr>
          <p:cNvPr id="14" name="Пятиугольник 13"/>
          <p:cNvSpPr/>
          <p:nvPr/>
        </p:nvSpPr>
        <p:spPr>
          <a:xfrm>
            <a:off x="7643834" y="3356992"/>
            <a:ext cx="1500166" cy="500066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Мұз</a:t>
            </a:r>
          </a:p>
        </p:txBody>
      </p:sp>
      <p:sp>
        <p:nvSpPr>
          <p:cNvPr id="15" name="Пятиугольник 14"/>
          <p:cNvSpPr/>
          <p:nvPr/>
        </p:nvSpPr>
        <p:spPr>
          <a:xfrm>
            <a:off x="7643834" y="4221088"/>
            <a:ext cx="1500166" cy="500066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Ауа </a:t>
            </a:r>
          </a:p>
        </p:txBody>
      </p:sp>
      <p:sp>
        <p:nvSpPr>
          <p:cNvPr id="16" name="Пятиугольник 15"/>
          <p:cNvSpPr/>
          <p:nvPr/>
        </p:nvSpPr>
        <p:spPr>
          <a:xfrm>
            <a:off x="7643834" y="4941168"/>
            <a:ext cx="1500166" cy="500066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Күн 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6" grpId="0"/>
      <p:bldP spid="8" grpId="0"/>
      <p:bldP spid="9" grpId="0"/>
      <p:bldP spid="10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643174" y="2714620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63688" y="836712"/>
            <a:ext cx="62103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8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Топқа бөлу</a:t>
            </a:r>
            <a:endParaRPr lang="en-US" sz="8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611560" y="2132856"/>
            <a:ext cx="8229600" cy="30798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kk-KZ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І топ – </a:t>
            </a:r>
            <a:r>
              <a:rPr lang="kk-KZ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 сынып</a:t>
            </a:r>
            <a:endParaRPr kumimoji="0" lang="kk-KZ" sz="60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kk-KZ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ІІ топ – </a:t>
            </a:r>
            <a:r>
              <a:rPr lang="kk-KZ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 сынып</a:t>
            </a:r>
            <a:endParaRPr kumimoji="0" lang="kk-KZ" sz="60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User\Рабочий стол\шара\14721373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48" y="5072074"/>
            <a:ext cx="800100" cy="838200"/>
          </a:xfrm>
          <a:prstGeom prst="rect">
            <a:avLst/>
          </a:prstGeom>
          <a:noFill/>
        </p:spPr>
      </p:pic>
      <p:pic>
        <p:nvPicPr>
          <p:cNvPr id="1027" name="Picture 3" descr="C:\Documents and Settings\User\Рабочий стол\шара\post-33144-118837373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214290"/>
            <a:ext cx="1500198" cy="1500198"/>
          </a:xfrm>
          <a:prstGeom prst="rect">
            <a:avLst/>
          </a:prstGeom>
          <a:noFill/>
        </p:spPr>
      </p:pic>
      <p:pic>
        <p:nvPicPr>
          <p:cNvPr id="12" name="Picture 3" descr="C:\Documents and Settings\User\Рабочий стол\шара\post-33144-118837373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82" y="285728"/>
            <a:ext cx="1500198" cy="1500198"/>
          </a:xfrm>
          <a:prstGeom prst="rect">
            <a:avLst/>
          </a:prstGeom>
          <a:noFill/>
        </p:spPr>
      </p:pic>
      <p:pic>
        <p:nvPicPr>
          <p:cNvPr id="13" name="Picture 3" descr="C:\Documents and Settings\User\Рабочий стол\шара\post-33144-118837373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44" y="5072074"/>
            <a:ext cx="1500198" cy="1500198"/>
          </a:xfrm>
          <a:prstGeom prst="rect">
            <a:avLst/>
          </a:prstGeom>
          <a:noFill/>
        </p:spPr>
      </p:pic>
      <p:pic>
        <p:nvPicPr>
          <p:cNvPr id="15" name="Picture 3" descr="C:\Documents and Settings\User\Рабочий стол\шара\post-33144-118837373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00636"/>
            <a:ext cx="1500198" cy="150019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User\Рабочий стол\шара\1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38016" cy="6858000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3000364" y="928670"/>
            <a:ext cx="223426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Бөлімдері</a:t>
            </a:r>
            <a:endParaRPr lang="kk-KZ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857356" y="1928802"/>
            <a:ext cx="397615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kk-KZ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Топты таныстыру</a:t>
            </a:r>
            <a:endParaRPr lang="kk-KZ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785918" y="2500306"/>
            <a:ext cx="62456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ІІ</a:t>
            </a:r>
            <a:r>
              <a:rPr lang="kk-KZ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«Дұрыс-бұрыс</a:t>
            </a:r>
            <a:r>
              <a:rPr lang="kk-KZ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 білім минуты</a:t>
            </a:r>
            <a:endParaRPr lang="kk-KZ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36155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0034" y="3071810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kk-KZ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15599" y="3212976"/>
            <a:ext cx="470776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ІІІ</a:t>
            </a:r>
            <a:r>
              <a:rPr lang="kk-KZ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«</a:t>
            </a:r>
            <a:r>
              <a:rPr lang="kk-KZ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Жасырын ұяшық</a:t>
            </a:r>
            <a:r>
              <a:rPr lang="kk-KZ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 </a:t>
            </a:r>
            <a:endParaRPr lang="kk-KZ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942296" y="4581128"/>
            <a:ext cx="555632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</a:t>
            </a:r>
            <a:r>
              <a:rPr lang="kk-KZ" sz="3200" b="1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Жұмбақ шешіп көрейік</a:t>
            </a:r>
            <a:r>
              <a:rPr lang="kk-KZ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 </a:t>
            </a:r>
            <a:endParaRPr lang="kk-KZ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781996" y="3861048"/>
            <a:ext cx="371172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kk-KZ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«Блиц турнир» </a:t>
            </a:r>
            <a:endParaRPr lang="kk-KZ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/>
      <p:bldP spid="11" grpId="0"/>
      <p:bldP spid="15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643174" y="2714620"/>
            <a:ext cx="44399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І. Таныстыру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3" descr="C:\Documents and Settings\User\Рабочий стол\шара\post-33144-1188373737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14290"/>
            <a:ext cx="1500198" cy="1500198"/>
          </a:xfrm>
          <a:prstGeom prst="rect">
            <a:avLst/>
          </a:prstGeom>
          <a:noFill/>
        </p:spPr>
      </p:pic>
      <p:pic>
        <p:nvPicPr>
          <p:cNvPr id="8" name="Picture 3" descr="C:\Documents and Settings\User\Рабочий стол\шара\post-33144-1188373737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500042"/>
            <a:ext cx="1500198" cy="1500198"/>
          </a:xfrm>
          <a:prstGeom prst="rect">
            <a:avLst/>
          </a:prstGeom>
          <a:noFill/>
        </p:spPr>
      </p:pic>
      <p:pic>
        <p:nvPicPr>
          <p:cNvPr id="9" name="Picture 3" descr="C:\Documents and Settings\User\Рабочий стол\шара\post-33144-1188373737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4786322"/>
            <a:ext cx="1500198" cy="1500198"/>
          </a:xfrm>
          <a:prstGeom prst="rect">
            <a:avLst/>
          </a:prstGeom>
          <a:noFill/>
        </p:spPr>
      </p:pic>
      <p:pic>
        <p:nvPicPr>
          <p:cNvPr id="10" name="Picture 3" descr="C:\Documents and Settings\User\Рабочий стол\шара\post-33144-1188373737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68" y="5000636"/>
            <a:ext cx="1500198" cy="1500198"/>
          </a:xfrm>
          <a:prstGeom prst="rect">
            <a:avLst/>
          </a:prstGeom>
          <a:noFill/>
        </p:spPr>
      </p:pic>
      <p:pic>
        <p:nvPicPr>
          <p:cNvPr id="11" name="Picture 2" descr="C:\Documents and Settings\User\Рабочий стол\шара\147213734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1934" y="4000504"/>
            <a:ext cx="800100" cy="838200"/>
          </a:xfrm>
          <a:prstGeom prst="rect">
            <a:avLst/>
          </a:prstGeom>
          <a:noFill/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57224" y="2571744"/>
            <a:ext cx="776045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ІІ</a:t>
            </a:r>
            <a:r>
              <a:rPr lang="kk-KZ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«Дұрыс-бұрыс» білім минуты</a:t>
            </a:r>
            <a:endParaRPr lang="kk-KZ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3" descr="C:\Documents and Settings\User\Рабочий стол\шара\post-33144-1188373737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14290"/>
            <a:ext cx="1500198" cy="1500198"/>
          </a:xfrm>
          <a:prstGeom prst="rect">
            <a:avLst/>
          </a:prstGeom>
          <a:noFill/>
        </p:spPr>
      </p:pic>
      <p:pic>
        <p:nvPicPr>
          <p:cNvPr id="8" name="Picture 3" descr="C:\Documents and Settings\User\Рабочий стол\шара\post-33144-1188373737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5000636"/>
            <a:ext cx="1500198" cy="1500198"/>
          </a:xfrm>
          <a:prstGeom prst="rect">
            <a:avLst/>
          </a:prstGeom>
          <a:noFill/>
        </p:spPr>
      </p:pic>
      <p:pic>
        <p:nvPicPr>
          <p:cNvPr id="9" name="Picture 3" descr="C:\Documents and Settings\User\Рабочий стол\шара\post-33144-1188373737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5000636"/>
            <a:ext cx="1500198" cy="1500198"/>
          </a:xfrm>
          <a:prstGeom prst="rect">
            <a:avLst/>
          </a:prstGeom>
          <a:noFill/>
        </p:spPr>
      </p:pic>
      <p:pic>
        <p:nvPicPr>
          <p:cNvPr id="10" name="Picture 3" descr="C:\Documents and Settings\User\Рабочий стол\шара\post-33144-1188373737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6644" y="142852"/>
            <a:ext cx="1500198" cy="1500198"/>
          </a:xfrm>
          <a:prstGeom prst="rect">
            <a:avLst/>
          </a:prstGeom>
          <a:noFill/>
        </p:spPr>
      </p:pic>
      <p:pic>
        <p:nvPicPr>
          <p:cNvPr id="17410" name="Picture 2" descr="C:\Users\Admin\AppData\Local\Temp\Rar$DI41.110\znanio.ru-anima-f2-60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3356992"/>
            <a:ext cx="2592288" cy="280831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643174" y="2714620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357158" y="171448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kk-KZ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 сынып</a:t>
            </a:r>
            <a:r>
              <a:rPr kumimoji="0" lang="kk-KZ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kk-KZ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тобына сұрақ</a:t>
            </a:r>
          </a:p>
        </p:txBody>
      </p:sp>
      <p:pic>
        <p:nvPicPr>
          <p:cNvPr id="1026" name="Picture 2" descr="C:\Documents and Settings\User\Рабочий стол\шара\14721373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4000504"/>
            <a:ext cx="800100" cy="838200"/>
          </a:xfrm>
          <a:prstGeom prst="rect">
            <a:avLst/>
          </a:prstGeom>
          <a:noFill/>
        </p:spPr>
      </p:pic>
      <p:pic>
        <p:nvPicPr>
          <p:cNvPr id="1027" name="Picture 3" descr="C:\Documents and Settings\User\Рабочий стол\шара\post-33144-118837373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214290"/>
            <a:ext cx="1500198" cy="1500198"/>
          </a:xfrm>
          <a:prstGeom prst="rect">
            <a:avLst/>
          </a:prstGeom>
          <a:noFill/>
        </p:spPr>
      </p:pic>
      <p:pic>
        <p:nvPicPr>
          <p:cNvPr id="12" name="Picture 3" descr="C:\Documents and Settings\User\Рабочий стол\шара\post-33144-118837373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82" y="285728"/>
            <a:ext cx="1500198" cy="1500198"/>
          </a:xfrm>
          <a:prstGeom prst="rect">
            <a:avLst/>
          </a:prstGeom>
          <a:noFill/>
        </p:spPr>
      </p:pic>
      <p:pic>
        <p:nvPicPr>
          <p:cNvPr id="13" name="Picture 3" descr="C:\Documents and Settings\User\Рабочий стол\шара\post-33144-118837373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44" y="5072074"/>
            <a:ext cx="1500198" cy="1500198"/>
          </a:xfrm>
          <a:prstGeom prst="rect">
            <a:avLst/>
          </a:prstGeom>
          <a:noFill/>
        </p:spPr>
      </p:pic>
      <p:pic>
        <p:nvPicPr>
          <p:cNvPr id="15" name="Picture 3" descr="C:\Documents and Settings\User\Рабочий стол\шара\post-33144-118837373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00636"/>
            <a:ext cx="1500198" cy="1500198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User\Рабочий стол\шара\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84" y="0"/>
            <a:ext cx="9138016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95536" y="980728"/>
            <a:ext cx="6518772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514350" indent="-514350">
              <a:buAutoNum type="arabicPeriod"/>
            </a:pPr>
            <a:r>
              <a:rPr lang="kk-KZ" sz="2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Молекулалардың ретсіз қозғалысын </a:t>
            </a:r>
          </a:p>
          <a:p>
            <a:pPr marL="514350" indent="-514350"/>
            <a:r>
              <a:rPr lang="kk-KZ" sz="2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жылулық қозғалыс  деп атайды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147837" y="836712"/>
            <a:ext cx="1996163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дұ</a:t>
            </a:r>
            <a:r>
              <a:rPr lang="kk-KZ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рыс</a:t>
            </a:r>
            <a:endParaRPr lang="kk-KZ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988840"/>
            <a:ext cx="496712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kk-KZ" sz="2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Жылу берілудің екі түрі бар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072330" y="1772816"/>
            <a:ext cx="207167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бұрыс</a:t>
            </a:r>
            <a:endParaRPr lang="kk-KZ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3528" y="2708920"/>
            <a:ext cx="417293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2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1 кДж-да  100 Дж бар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072330" y="2492896"/>
            <a:ext cx="207167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бұрыс</a:t>
            </a:r>
            <a:endParaRPr lang="kk-KZ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1520" y="3356992"/>
            <a:ext cx="715356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kk-KZ" sz="2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4. Судың жылусыйымдылығы 4200Дж/кг*С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072330" y="3212976"/>
            <a:ext cx="207167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дұрыс</a:t>
            </a:r>
            <a:endParaRPr lang="kk-KZ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79512" y="4005064"/>
            <a:ext cx="586410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2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5. Заттың екі агрегаттық күйі бар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072330" y="3861048"/>
            <a:ext cx="207167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kk-KZ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ұрыс</a:t>
            </a:r>
            <a:endParaRPr lang="kk-KZ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95536" y="4581128"/>
            <a:ext cx="5851409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2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6. Екінші ретті мәңгі қозғалтқыш </a:t>
            </a:r>
          </a:p>
          <a:p>
            <a:pPr algn="ctr"/>
            <a:r>
              <a:rPr lang="kk-KZ" sz="2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жасау мүмкін емес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7147869" y="4581128"/>
            <a:ext cx="1996131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дұрыс</a:t>
            </a:r>
            <a:endParaRPr lang="kk-KZ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5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643174" y="2714620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500034" y="114298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kk-KZ" sz="6000" b="1" i="0" u="none" strike="noStrike" kern="120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User\Рабочий стол\шара\14721373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4000504"/>
            <a:ext cx="800100" cy="838200"/>
          </a:xfrm>
          <a:prstGeom prst="rect">
            <a:avLst/>
          </a:prstGeom>
          <a:noFill/>
        </p:spPr>
      </p:pic>
      <p:pic>
        <p:nvPicPr>
          <p:cNvPr id="1027" name="Picture 3" descr="C:\Documents and Settings\User\Рабочий стол\шара\post-33144-118837373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214290"/>
            <a:ext cx="1500198" cy="1500198"/>
          </a:xfrm>
          <a:prstGeom prst="rect">
            <a:avLst/>
          </a:prstGeom>
          <a:noFill/>
        </p:spPr>
      </p:pic>
      <p:pic>
        <p:nvPicPr>
          <p:cNvPr id="12" name="Picture 3" descr="C:\Documents and Settings\User\Рабочий стол\шара\post-33144-118837373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82" y="285728"/>
            <a:ext cx="1500198" cy="1500198"/>
          </a:xfrm>
          <a:prstGeom prst="rect">
            <a:avLst/>
          </a:prstGeom>
          <a:noFill/>
        </p:spPr>
      </p:pic>
      <p:pic>
        <p:nvPicPr>
          <p:cNvPr id="13" name="Picture 3" descr="C:\Documents and Settings\User\Рабочий стол\шара\post-33144-118837373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44" y="5072074"/>
            <a:ext cx="1500198" cy="1500198"/>
          </a:xfrm>
          <a:prstGeom prst="rect">
            <a:avLst/>
          </a:prstGeom>
          <a:noFill/>
        </p:spPr>
      </p:pic>
      <p:pic>
        <p:nvPicPr>
          <p:cNvPr id="15" name="Picture 3" descr="C:\Documents and Settings\User\Рабочий стол\шара\post-33144-118837373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00636"/>
            <a:ext cx="1500198" cy="1500198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1619672" y="1484784"/>
            <a:ext cx="6012160" cy="252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kk-KZ" sz="7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 сынып </a:t>
            </a: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kk-KZ" sz="7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тобына сұрақ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951</TotalTime>
  <Words>514</Words>
  <Application>Microsoft Office PowerPoint</Application>
  <PresentationFormat>Экран (4:3)</PresentationFormat>
  <Paragraphs>141</Paragraphs>
  <Slides>21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І топ – 7 сынып </vt:lpstr>
      <vt:lpstr>ІІ топ – 8 сынып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147</cp:revision>
  <dcterms:modified xsi:type="dcterms:W3CDTF">2018-01-05T05:12:28Z</dcterms:modified>
</cp:coreProperties>
</file>